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61" r:id="rId4"/>
    <p:sldId id="262" r:id="rId5"/>
    <p:sldId id="263" r:id="rId6"/>
    <p:sldId id="264" r:id="rId7"/>
    <p:sldId id="257" r:id="rId8"/>
    <p:sldId id="258" r:id="rId9"/>
    <p:sldId id="259" r:id="rId10"/>
    <p:sldId id="266" r:id="rId11"/>
    <p:sldId id="267" r:id="rId12"/>
    <p:sldId id="269" r:id="rId13"/>
    <p:sldId id="270" r:id="rId14"/>
    <p:sldId id="268" r:id="rId15"/>
    <p:sldId id="271" r:id="rId16"/>
    <p:sldId id="272" r:id="rId17"/>
    <p:sldId id="273" r:id="rId18"/>
    <p:sldId id="275" r:id="rId19"/>
    <p:sldId id="276" r:id="rId20"/>
    <p:sldId id="278" r:id="rId21"/>
    <p:sldId id="277"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33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36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D0AA5-1FAA-45BB-B682-C6487B2BB4FF}" type="datetimeFigureOut">
              <a:rPr lang="en-US" smtClean="0"/>
              <a:pPr/>
              <a:t>04-Oct-22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0AA5-1FAA-45BB-B682-C6487B2BB4FF}" type="datetimeFigureOut">
              <a:rPr lang="en-US" smtClean="0"/>
              <a:pPr/>
              <a:t>04-Oct-22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0AA5-1FAA-45BB-B682-C6487B2BB4FF}" type="datetimeFigureOut">
              <a:rPr lang="en-US" smtClean="0"/>
              <a:pPr/>
              <a:t>04-Oct-22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0AA5-1FAA-45BB-B682-C6487B2BB4FF}" type="datetimeFigureOut">
              <a:rPr lang="en-US" smtClean="0"/>
              <a:pPr/>
              <a:t>04-Oct-22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0AA5-1FAA-45BB-B682-C6487B2BB4FF}" type="datetimeFigureOut">
              <a:rPr lang="en-US" smtClean="0"/>
              <a:pPr/>
              <a:t>04-Oct-22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D0AA5-1FAA-45BB-B682-C6487B2BB4FF}" type="datetimeFigureOut">
              <a:rPr lang="en-US" smtClean="0"/>
              <a:pPr/>
              <a:t>04-Oct-22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D0AA5-1FAA-45BB-B682-C6487B2BB4FF}" type="datetimeFigureOut">
              <a:rPr lang="en-US" smtClean="0"/>
              <a:pPr/>
              <a:t>04-Oct-22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0AA5-1FAA-45BB-B682-C6487B2BB4FF}" type="datetimeFigureOut">
              <a:rPr lang="en-US" smtClean="0"/>
              <a:pPr/>
              <a:t>04-Oct-22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0AA5-1FAA-45BB-B682-C6487B2BB4FF}" type="datetimeFigureOut">
              <a:rPr lang="en-US" smtClean="0"/>
              <a:pPr/>
              <a:t>04-Oct-22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0AA5-1FAA-45BB-B682-C6487B2BB4FF}" type="datetimeFigureOut">
              <a:rPr lang="en-US" smtClean="0"/>
              <a:pPr/>
              <a:t>04-Oct-22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0AA5-1FAA-45BB-B682-C6487B2BB4FF}" type="datetimeFigureOut">
              <a:rPr lang="en-US" smtClean="0"/>
              <a:pPr/>
              <a:t>04-Oct-22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FBC5F-F11E-4D73-9EF6-8C87863A38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D0AA5-1FAA-45BB-B682-C6487B2BB4FF}" type="datetimeFigureOut">
              <a:rPr lang="en-US" smtClean="0"/>
              <a:pPr/>
              <a:t>04-Oct-22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FBC5F-F11E-4D73-9EF6-8C87863A3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000" b="1" dirty="0" smtClean="0">
                <a:solidFill>
                  <a:srgbClr val="C00000"/>
                </a:solidFill>
              </a:rPr>
              <a:t>Investing in Stock Market-OEC</a:t>
            </a:r>
            <a:endParaRPr lang="en-US" sz="4000" b="1" dirty="0">
              <a:solidFill>
                <a:srgbClr val="C00000"/>
              </a:solidFill>
            </a:endParaRP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a:buNone/>
            </a:pPr>
            <a:r>
              <a:rPr lang="en-US" sz="6000" smtClean="0">
                <a:solidFill>
                  <a:srgbClr val="0000FF"/>
                </a:solidFill>
              </a:rPr>
              <a:t>                    </a:t>
            </a:r>
            <a:r>
              <a:rPr lang="en-US" sz="4800" dirty="0" smtClean="0">
                <a:solidFill>
                  <a:srgbClr val="002060"/>
                </a:solidFill>
              </a:rPr>
              <a:t>B.A.II Sem.</a:t>
            </a:r>
            <a:endParaRPr lang="en-US" sz="6000" dirty="0" smtClean="0">
              <a:solidFill>
                <a:srgbClr val="002060"/>
              </a:solidFill>
            </a:endParaRPr>
          </a:p>
          <a:p>
            <a:pPr>
              <a:buNone/>
            </a:pPr>
            <a:r>
              <a:rPr lang="en-US" sz="5200" dirty="0" smtClean="0">
                <a:solidFill>
                  <a:srgbClr val="0000FF"/>
                </a:solidFill>
              </a:rPr>
              <a:t>               </a:t>
            </a:r>
            <a:r>
              <a:rPr lang="en-US" sz="4800" b="1" dirty="0" smtClean="0">
                <a:solidFill>
                  <a:srgbClr val="0000FF"/>
                </a:solidFill>
              </a:rPr>
              <a:t>Investment Avenues</a:t>
            </a:r>
            <a:endParaRPr lang="en-US" sz="5200" b="1" dirty="0" smtClean="0">
              <a:solidFill>
                <a:srgbClr val="0000FF"/>
              </a:solidFill>
            </a:endParaRPr>
          </a:p>
          <a:p>
            <a:pPr>
              <a:buNone/>
            </a:pPr>
            <a:r>
              <a:rPr lang="en-US" sz="6000" b="1" dirty="0" smtClean="0">
                <a:solidFill>
                  <a:srgbClr val="0000FF"/>
                </a:solidFill>
              </a:rPr>
              <a:t>                    </a:t>
            </a:r>
          </a:p>
          <a:p>
            <a:pPr>
              <a:buNone/>
            </a:pPr>
            <a:endParaRPr lang="en-US" sz="6000" b="1" dirty="0" smtClean="0">
              <a:solidFill>
                <a:srgbClr val="0000FF"/>
              </a:solidFill>
            </a:endParaRPr>
          </a:p>
          <a:p>
            <a:pPr>
              <a:buNone/>
            </a:pPr>
            <a:r>
              <a:rPr lang="en-US" sz="6000" b="1" dirty="0" smtClean="0">
                <a:solidFill>
                  <a:srgbClr val="0000FF"/>
                </a:solidFill>
              </a:rPr>
              <a:t>  </a:t>
            </a:r>
            <a:r>
              <a:rPr lang="en-US" sz="6000" b="1" dirty="0" smtClean="0">
                <a:solidFill>
                  <a:srgbClr val="006600"/>
                </a:solidFill>
              </a:rPr>
              <a:t>                 </a:t>
            </a:r>
          </a:p>
          <a:p>
            <a:pPr>
              <a:buNone/>
            </a:pPr>
            <a:r>
              <a:rPr lang="en-US" sz="2600" b="1" dirty="0" smtClean="0">
                <a:solidFill>
                  <a:srgbClr val="002060"/>
                </a:solidFill>
              </a:rPr>
              <a:t>                                                        By</a:t>
            </a:r>
          </a:p>
          <a:p>
            <a:pPr>
              <a:buNone/>
            </a:pPr>
            <a:r>
              <a:rPr lang="en-US" sz="4300" b="1" dirty="0" smtClean="0">
                <a:solidFill>
                  <a:srgbClr val="006600"/>
                </a:solidFill>
              </a:rPr>
              <a:t>            </a:t>
            </a:r>
            <a:r>
              <a:rPr lang="en-US" sz="3000" b="1" dirty="0" smtClean="0">
                <a:solidFill>
                  <a:srgbClr val="006600"/>
                </a:solidFill>
              </a:rPr>
              <a:t>           </a:t>
            </a:r>
            <a:r>
              <a:rPr lang="en-US" sz="3300" b="1" dirty="0" smtClean="0">
                <a:solidFill>
                  <a:srgbClr val="006600"/>
                </a:solidFill>
              </a:rPr>
              <a:t>Prof. </a:t>
            </a:r>
            <a:r>
              <a:rPr lang="en-US" sz="3300" b="1" dirty="0" err="1" smtClean="0">
                <a:solidFill>
                  <a:srgbClr val="006600"/>
                </a:solidFill>
              </a:rPr>
              <a:t>Pushpa</a:t>
            </a:r>
            <a:r>
              <a:rPr lang="en-US" sz="3300" b="1" dirty="0" smtClean="0">
                <a:solidFill>
                  <a:srgbClr val="006600"/>
                </a:solidFill>
              </a:rPr>
              <a:t> </a:t>
            </a:r>
            <a:r>
              <a:rPr lang="en-US" sz="3300" b="1" dirty="0" err="1" smtClean="0">
                <a:solidFill>
                  <a:srgbClr val="006600"/>
                </a:solidFill>
              </a:rPr>
              <a:t>Abbigeri</a:t>
            </a:r>
            <a:endParaRPr lang="en-US" sz="4400" b="1" dirty="0" smtClean="0">
              <a:solidFill>
                <a:srgbClr val="006600"/>
              </a:solidFill>
            </a:endParaRPr>
          </a:p>
          <a:p>
            <a:pPr>
              <a:buNone/>
            </a:pPr>
            <a:r>
              <a:rPr lang="en-US" sz="3800" b="1" dirty="0" smtClean="0">
                <a:solidFill>
                  <a:srgbClr val="002060"/>
                </a:solidFill>
              </a:rPr>
              <a:t>           Associate Professor, Dept. of Commerce</a:t>
            </a:r>
            <a:endParaRPr lang="en-US" sz="5200" dirty="0">
              <a:solidFill>
                <a:srgbClr val="002060"/>
              </a:solidFill>
            </a:endParaRPr>
          </a:p>
        </p:txBody>
      </p:sp>
      <p:pic>
        <p:nvPicPr>
          <p:cNvPr id="5" name="Picture 2"/>
          <p:cNvPicPr>
            <a:picLocks noChangeAspect="1" noChangeArrowheads="1"/>
          </p:cNvPicPr>
          <p:nvPr/>
        </p:nvPicPr>
        <p:blipFill>
          <a:blip r:embed="rId2"/>
          <a:srcRect/>
          <a:stretch>
            <a:fillRect/>
          </a:stretch>
        </p:blipFill>
        <p:spPr bwMode="auto">
          <a:xfrm>
            <a:off x="2819400" y="2590800"/>
            <a:ext cx="2514600" cy="182880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b="1" dirty="0" smtClean="0"/>
              <a:t/>
            </a:r>
            <a:br>
              <a:rPr lang="en-US" sz="2800" b="1" dirty="0" smtClean="0"/>
            </a:br>
            <a:r>
              <a:rPr lang="en-US" sz="2800" b="1" dirty="0" smtClean="0"/>
              <a:t>Different </a:t>
            </a:r>
            <a:r>
              <a:rPr lang="en-US" sz="2800" b="1" dirty="0"/>
              <a:t>Investments Avenues – Real </a:t>
            </a:r>
            <a:r>
              <a:rPr lang="en-US" sz="2800" b="1" dirty="0" smtClean="0"/>
              <a:t>Estate</a:t>
            </a:r>
            <a:br>
              <a:rPr lang="en-US" sz="2800" b="1" dirty="0" smtClean="0"/>
            </a:br>
            <a:r>
              <a:rPr lang="kn-IN" sz="2400" b="1" dirty="0"/>
              <a:t>ಹೂಡಿಕೆ ಮಾರ್ಗವಾಗಿ ರಿಯಲ್ ಎಸ್ಟೇಟ್</a:t>
            </a:r>
            <a:r>
              <a:rPr lang="en-US" sz="2400" b="1" dirty="0" smtClean="0"/>
              <a:t> </a:t>
            </a:r>
            <a:r>
              <a:rPr lang="en-US" sz="2800" b="1" dirty="0"/>
              <a:t/>
            </a:r>
            <a:br>
              <a:rPr lang="en-US" sz="2800" b="1" dirty="0"/>
            </a:br>
            <a:endParaRPr lang="en-US" sz="2800" dirty="0"/>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fontAlgn="base"/>
            <a:r>
              <a:rPr lang="en-US" b="1" dirty="0"/>
              <a:t>How to invest in Real Estate?</a:t>
            </a:r>
            <a:endParaRPr lang="en-US" dirty="0"/>
          </a:p>
          <a:p>
            <a:pPr fontAlgn="base"/>
            <a:r>
              <a:rPr lang="en-US" dirty="0"/>
              <a:t>Similar to most other investment assets, real estate offers has two modes of investment:</a:t>
            </a:r>
          </a:p>
          <a:p>
            <a:pPr fontAlgn="base"/>
            <a:r>
              <a:rPr lang="en-US" dirty="0"/>
              <a:t>Direct investment</a:t>
            </a:r>
          </a:p>
          <a:p>
            <a:pPr fontAlgn="base"/>
            <a:r>
              <a:rPr lang="en-US" dirty="0"/>
              <a:t>Indirect or through Real Estate Funds</a:t>
            </a:r>
          </a:p>
          <a:p>
            <a:pPr fontAlgn="base"/>
            <a:r>
              <a:rPr lang="en-US" b="1" dirty="0"/>
              <a:t>Direct investment</a:t>
            </a:r>
            <a:endParaRPr lang="en-US" dirty="0"/>
          </a:p>
          <a:p>
            <a:pPr fontAlgn="base">
              <a:buNone/>
            </a:pPr>
            <a:r>
              <a:rPr lang="en-US" dirty="0" smtClean="0"/>
              <a:t>     The </a:t>
            </a:r>
            <a:r>
              <a:rPr lang="en-US" dirty="0"/>
              <a:t>simplest way to invest in real estate is to buy a piece of land, or invest in commercial assets like shops, apartments and houses directly.</a:t>
            </a:r>
          </a:p>
          <a:p>
            <a:pPr fontAlgn="base">
              <a:buNone/>
            </a:pPr>
            <a:r>
              <a:rPr lang="en-US" dirty="0" smtClean="0"/>
              <a:t>     Here</a:t>
            </a:r>
            <a:r>
              <a:rPr lang="en-US" dirty="0"/>
              <a:t>, bank finance plays an important role in real estate investing</a:t>
            </a:r>
            <a:r>
              <a:rPr lang="en-US" dirty="0" smtClean="0"/>
              <a:t>.</a:t>
            </a:r>
          </a:p>
          <a:p>
            <a:pPr fontAlgn="base"/>
            <a:r>
              <a:rPr lang="en-US" b="1" dirty="0"/>
              <a:t>Indirect or Real Estate Funds</a:t>
            </a:r>
            <a:endParaRPr lang="en-US" dirty="0"/>
          </a:p>
          <a:p>
            <a:pPr fontAlgn="base">
              <a:buNone/>
            </a:pPr>
            <a:r>
              <a:rPr lang="en-US" dirty="0" smtClean="0"/>
              <a:t>     Real </a:t>
            </a:r>
            <a:r>
              <a:rPr lang="en-US" dirty="0"/>
              <a:t>Estate Funds</a:t>
            </a:r>
          </a:p>
          <a:p>
            <a:pPr fontAlgn="base">
              <a:buNone/>
            </a:pPr>
            <a:r>
              <a:rPr lang="en-US" dirty="0" smtClean="0"/>
              <a:t>     Real </a:t>
            </a:r>
            <a:r>
              <a:rPr lang="en-US" dirty="0"/>
              <a:t>Estate Investment Trusts (REIT</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t>Real Estate</a:t>
            </a:r>
            <a:endParaRPr lang="en-US" dirty="0"/>
          </a:p>
        </p:txBody>
      </p:sp>
      <p:pic>
        <p:nvPicPr>
          <p:cNvPr id="2050" name="Picture 2" descr="C:\Users\Dell-PC\Desktop\15-202204121835065807898.png"/>
          <p:cNvPicPr>
            <a:picLocks noGrp="1" noChangeAspect="1" noChangeArrowheads="1"/>
          </p:cNvPicPr>
          <p:nvPr>
            <p:ph idx="1"/>
          </p:nvPr>
        </p:nvPicPr>
        <p:blipFill>
          <a:blip r:embed="rId2"/>
          <a:srcRect/>
          <a:stretch>
            <a:fillRect/>
          </a:stretch>
        </p:blipFill>
        <p:spPr bwMode="auto">
          <a:xfrm>
            <a:off x="304800" y="990600"/>
            <a:ext cx="8382000" cy="5562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kn-IN" sz="2800" b="1" dirty="0" smtClean="0">
                <a:solidFill>
                  <a:srgbClr val="0000FF"/>
                </a:solidFill>
              </a:rPr>
              <a:t>ರಿಯಲ್ ಎಸ್ಟೇಟ್</a:t>
            </a:r>
            <a:endParaRPr lang="en-US" dirty="0">
              <a:solidFill>
                <a:srgbClr val="0000FF"/>
              </a:solidFill>
            </a:endParaRPr>
          </a:p>
        </p:txBody>
      </p:sp>
      <p:sp>
        <p:nvSpPr>
          <p:cNvPr id="3" name="Content Placeholder 2"/>
          <p:cNvSpPr>
            <a:spLocks noGrp="1"/>
          </p:cNvSpPr>
          <p:nvPr>
            <p:ph idx="1"/>
          </p:nvPr>
        </p:nvSpPr>
        <p:spPr>
          <a:xfrm>
            <a:off x="457200" y="914400"/>
            <a:ext cx="8229600" cy="5715000"/>
          </a:xfrm>
        </p:spPr>
        <p:txBody>
          <a:bodyPr>
            <a:normAutofit fontScale="70000" lnSpcReduction="20000"/>
          </a:bodyPr>
          <a:lstStyle/>
          <a:p>
            <a:pPr algn="just" fontAlgn="base"/>
            <a:r>
              <a:rPr lang="kn-IN" dirty="0" smtClean="0"/>
              <a:t>ರಿಯಲ್ </a:t>
            </a:r>
            <a:r>
              <a:rPr lang="kn-IN" dirty="0"/>
              <a:t>ಎಸ್ಟೇಟ್ ಒಂದು ಉತ್ತಮ ಮತ್ತು ಜನಪ್ರಿಯ ಹೂಡಿಕೆ ಆಸ್ತಿಯಾಗಿದ್ದರೂ, ನೀವು ಈಗ ಕೈಗೆಟುಕುವ ಮತ್ತು ಅದೇ ರೀತಿಯ ಆದಾಯವನ್ನು ನೀಡುವ ಕಾದಂಬರಿ ರಿಯಲ್ ಎಸ್ಟೇಟ್ ಹೂಡಿಕೆ ಆಯ್ಕೆಗಳನ್ನು ನೋಡುವ ಪ್ರಯೋಜನವನ್ನು ಹೊಂದಿದ್ದೀರಿ.</a:t>
            </a:r>
          </a:p>
          <a:p>
            <a:pPr fontAlgn="base"/>
            <a:r>
              <a:rPr lang="kn-IN" dirty="0"/>
              <a:t>ರಿಯಲ್ ಎಸ್ಟೇಟ್‌ನಲ್ಲಿ ಹೂಡಿಕೆ ಮಾಡಲು ಲಭ್ಯವಿರುವ ಎಲ್ಲಾ ಆಯ್ಕೆಗಳನ್ನು ಪರಿಶೀಲಿಸೋಣ.</a:t>
            </a:r>
          </a:p>
          <a:p>
            <a:pPr fontAlgn="base"/>
            <a:r>
              <a:rPr lang="kn-IN" b="1" dirty="0"/>
              <a:t>ರಿಯಲ್ ಎಸ್ಟೇಟ್ ನಲ್ಲಿ ಹೂಡಿಕೆ ಮಾಡುವುದು ಹೇಗೆ?</a:t>
            </a:r>
            <a:endParaRPr lang="kn-IN" dirty="0"/>
          </a:p>
          <a:p>
            <a:pPr algn="just" fontAlgn="base"/>
            <a:r>
              <a:rPr lang="kn-IN" dirty="0"/>
              <a:t>ಇತರ ಹೂಡಿಕೆಯ ಸ್ವತ್ತುಗಳಂತೆಯೇ, ರಿಯಲ್ ಎಸ್ಟೇಟ್ ಕೊಡುಗೆಗಳು ಹೂಡಿಕೆಯ ಎರಡು ವಿಧಾನಗಳನ್ನು ಹೊಂದಿವೆ:</a:t>
            </a:r>
          </a:p>
          <a:p>
            <a:pPr algn="just" fontAlgn="base"/>
            <a:r>
              <a:rPr lang="kn-IN" dirty="0"/>
              <a:t>ನೇರ ಹೂಡಿಕೆ</a:t>
            </a:r>
          </a:p>
          <a:p>
            <a:pPr algn="just" fontAlgn="base"/>
            <a:r>
              <a:rPr lang="kn-IN" dirty="0"/>
              <a:t>ಪರೋಕ್ಷ ಅಥವಾ ರಿಯಲ್ ಎಸ್ಟೇಟ್ ನಿಧಿಗಳ ಮೂಲಕ</a:t>
            </a:r>
          </a:p>
          <a:p>
            <a:pPr algn="just" fontAlgn="base"/>
            <a:r>
              <a:rPr lang="kn-IN" b="1" dirty="0"/>
              <a:t>ನೇರ ಹೂಡಿಕೆ</a:t>
            </a:r>
            <a:endParaRPr lang="kn-IN" dirty="0"/>
          </a:p>
          <a:p>
            <a:pPr algn="just" fontAlgn="base"/>
            <a:r>
              <a:rPr lang="kn-IN" dirty="0"/>
              <a:t>ರಿಯಲ್ ಎಸ್ಟೇಟ್‌ನಲ್ಲಿ ಹೂಡಿಕೆ ಮಾಡಲು ಸರಳವಾದ ಮಾರ್ಗವೆಂದರೆ ಒಂದು ತುಂಡು ಭೂಮಿಯನ್ನು ಖರೀದಿಸುವುದು ಅಥವಾ ನೇರವಾಗಿ ಅಂಗಡಿಗಳು, ಅಪಾರ್ಟ್‌ಮೆಂಟ್‌ಗಳು ಮತ್ತು ಮನೆಗಳಂತಹ ವಾಣಿಜ್ಯ ಆಸ್ತಿಗಳಲ್ಲಿ ಹೂಡಿಕೆ ಮಾಡುವುದು.</a:t>
            </a:r>
          </a:p>
          <a:p>
            <a:pPr algn="just" fontAlgn="base"/>
            <a:r>
              <a:rPr lang="kn-IN" dirty="0"/>
              <a:t>ಇಲ್ಲಿ, ರಿಯಲ್ ಎಸ್ಟೇಟ್ ಹೂಡಿಕೆಯಲ್ಲಿ ಬ್ಯಾಂಕ್ ಹಣಕಾಸು ಪ್ರಮುಖ ಪಾತ್ರ ವಹಿಸುತ್ತದೆ.</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334000"/>
          </a:xfrm>
        </p:spPr>
        <p:txBody>
          <a:bodyPr>
            <a:normAutofit lnSpcReduction="10000"/>
          </a:bodyPr>
          <a:lstStyle/>
          <a:p>
            <a:pPr fontAlgn="base"/>
            <a:r>
              <a:rPr lang="kn-IN" b="1" dirty="0"/>
              <a:t>ಪರೋಕ್ಷ ಅಥವಾ ರಿಯಲ್ ಎಸ್ಟೇಟ್ ನಿಧಿಗಳು</a:t>
            </a:r>
            <a:endParaRPr lang="kn-IN" dirty="0"/>
          </a:p>
          <a:p>
            <a:pPr fontAlgn="base"/>
            <a:r>
              <a:rPr lang="kn-IN" dirty="0"/>
              <a:t>ಈ ಆಯ್ಕೆಯು ಸಾಲವನ್ನು ತೆಗೆದುಕೊಳ್ಳುವ ಅಗತ್ಯವಿಲ್ಲ, ಅಥವಾ ಇದು ಯಾವುದೇ ತೊಡಕಿನ ದಾಖಲೆಗಳನ್ನು ಒಳಗೊಂಡಿರುವುದಿಲ್ಲ.</a:t>
            </a:r>
          </a:p>
          <a:p>
            <a:pPr fontAlgn="base"/>
            <a:r>
              <a:rPr lang="kn-IN" dirty="0"/>
              <a:t>ನೀವು ಸಣ್ಣ ಮೊತ್ತದ ಹಣವನ್ನು ಹೂಡಿಕೆ ಮಾಡಲು ಬಯಸಿದರೆ ರಿಯಲ್ ಎಸ್ಟೇಟ್ ನಿಧಿಗಳು ಒಳ್ಳೆಯದು. ನೀವು ಎರಡು ರೀತಿಯ ರಿಯಲ್ ಎಸ್ಟೇಟ್ ನಿಧಿಗಳಲ್ಲಿ ಹೂಡಿಕೆ ಮಾಡಬಹುದು:</a:t>
            </a:r>
          </a:p>
          <a:p>
            <a:pPr fontAlgn="base"/>
            <a:r>
              <a:rPr lang="kn-IN" dirty="0"/>
              <a:t>ರಿಯಲ್ ಎಸ್ಟೇಟ್ ನಿಧಿಗಳು</a:t>
            </a:r>
          </a:p>
          <a:p>
            <a:pPr fontAlgn="base"/>
            <a:r>
              <a:rPr lang="kn-IN" dirty="0"/>
              <a:t>ರಿಯಲ್ ಎಸ್ಟೇಟ್ ಹೂಡಿಕೆ ಟ್ರಸ್ಟ್‌ಗಳು (</a:t>
            </a:r>
            <a:r>
              <a:rPr lang="en-US" dirty="0"/>
              <a:t>REIT)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a:t>Gold as an investment avenue</a:t>
            </a:r>
            <a:endParaRPr lang="en-US" sz="3600"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fontAlgn="base"/>
            <a:r>
              <a:rPr lang="en-US" dirty="0"/>
              <a:t>This precious metal is regarded as an ideal hedge against inflation. Gold also offers portfolio diversification and, in most cases, have provided decent returns over decades.</a:t>
            </a:r>
          </a:p>
          <a:p>
            <a:pPr fontAlgn="base"/>
            <a:r>
              <a:rPr lang="en-US" dirty="0"/>
              <a:t>Today, gold as an investment is no longer limited to purchasing ornaments or </a:t>
            </a:r>
            <a:r>
              <a:rPr lang="en-US" dirty="0" err="1"/>
              <a:t>jewellery</a:t>
            </a:r>
            <a:r>
              <a:rPr lang="en-US" dirty="0"/>
              <a:t>.</a:t>
            </a:r>
          </a:p>
          <a:p>
            <a:pPr fontAlgn="base"/>
            <a:r>
              <a:rPr lang="en-US" dirty="0"/>
              <a:t>Other than physical gold, you can invest in gold through:</a:t>
            </a:r>
          </a:p>
          <a:p>
            <a:pPr fontAlgn="base"/>
            <a:r>
              <a:rPr lang="en-US" dirty="0"/>
              <a:t>Gold ETF (Exchange Traded Funds)</a:t>
            </a:r>
          </a:p>
          <a:p>
            <a:pPr fontAlgn="base"/>
            <a:r>
              <a:rPr lang="en-US" dirty="0"/>
              <a:t>Gold mutual funds </a:t>
            </a:r>
          </a:p>
          <a:p>
            <a:pPr fontAlgn="base"/>
            <a:r>
              <a:rPr lang="en-US" dirty="0"/>
              <a:t>Sovereign Gold Bonds (SGBs</a:t>
            </a:r>
            <a:r>
              <a:rPr lang="en-US" dirty="0" smtClean="0"/>
              <a:t>)</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kn-IN" sz="2400" b="1" dirty="0" smtClean="0">
                <a:solidFill>
                  <a:srgbClr val="0000FF"/>
                </a:solidFill>
              </a:rPr>
              <a:t>ಹೂಡಿಕೆ ಮಾರ್ಗವಾಗಿ ಚಿನ್ನ</a:t>
            </a:r>
            <a:endParaRPr lang="en-US" sz="2800" dirty="0">
              <a:solidFill>
                <a:srgbClr val="0000FF"/>
              </a:solidFill>
            </a:endParaRPr>
          </a:p>
        </p:txBody>
      </p:sp>
      <p:sp>
        <p:nvSpPr>
          <p:cNvPr id="3" name="Content Placeholder 2"/>
          <p:cNvSpPr>
            <a:spLocks noGrp="1"/>
          </p:cNvSpPr>
          <p:nvPr>
            <p:ph idx="1"/>
          </p:nvPr>
        </p:nvSpPr>
        <p:spPr>
          <a:xfrm>
            <a:off x="457200" y="762000"/>
            <a:ext cx="8229600" cy="5791200"/>
          </a:xfrm>
        </p:spPr>
        <p:txBody>
          <a:bodyPr>
            <a:normAutofit fontScale="62500" lnSpcReduction="20000"/>
          </a:bodyPr>
          <a:lstStyle/>
          <a:p>
            <a:pPr algn="just" fontAlgn="base">
              <a:buNone/>
            </a:pPr>
            <a:r>
              <a:rPr lang="en-US" dirty="0" smtClean="0"/>
              <a:t>     </a:t>
            </a:r>
            <a:r>
              <a:rPr lang="kn-IN" sz="3800" dirty="0" smtClean="0"/>
              <a:t>ಭಾರತದಲ್ಲಿ</a:t>
            </a:r>
            <a:r>
              <a:rPr lang="kn-IN" sz="3800" dirty="0"/>
              <a:t>, ಚಿನ್ನದ ಮೇಲಿನ ಒಲವು ಪೌರಾಣಿಕವಾಗಿದೆ. ವಾಸ್ತವವಾಗಿ, ಚಿನ್ನದ ಮೇಲಿನ ಪ್ರೀತಿಯು ಯಾವುದೇ ಗಡಿಯನ್ನು ಮೀರಿಸುತ್ತದೆ ಎಂದು ಸಹ ಹೇಳಬಹುದು. ಕರೆನ್ಸಿಯ ರೂಪವಾಗಿ ಬಳಸುವುದರಿಂದ ಹಿಡಿದು ನಮ್ಮ ಸಂಸ್ಕೃತಿಯ ಪ್ರಮುಖ ಭಾಗವಾಗುವವರೆಗೆ, ಚಿನ್ನವು ಯಾವುದೇ ನಾಯಕ ಅಥವಾ ತತ್ವಶಾಸ್ತ್ರಕ್ಕಿಂತ ಹೆಚ್ಚಾಗಿ ಜನರ ಮನಸ್ಸನ್ನು ಆಳಿದೆ. ಅದು ಇಂದಿಗೂ ತನ್ನ ಮೌಲ್ಯವನ್ನು ಉಳಿಸಿಕೊಂಡಿದೆ</a:t>
            </a:r>
            <a:r>
              <a:rPr lang="kn-IN" sz="3800" dirty="0" smtClean="0"/>
              <a:t>.</a:t>
            </a:r>
            <a:endParaRPr lang="en-US" sz="3800" dirty="0" smtClean="0"/>
          </a:p>
          <a:p>
            <a:pPr algn="just" fontAlgn="base"/>
            <a:r>
              <a:rPr lang="kn-IN" sz="3800" dirty="0" smtClean="0"/>
              <a:t>ಈ </a:t>
            </a:r>
            <a:r>
              <a:rPr lang="kn-IN" sz="3800" dirty="0"/>
              <a:t>ಅಮೂಲ್ಯ ಲೋಹವನ್ನು ಹಣದುಬ್ಬರದ ವಿರುದ್ಧ ಆದರ್ಶ ಹೆಡ್ಜ್ ಎಂದು ಪರಿಗಣಿಸಲಾಗುತ್ತದೆ. ಚಿನ್ನವು ಪೋರ್ಟ್ಫೋಲಿಯೊ ವೈವಿಧ್ಯೀಕರಣವನ್ನು ಸಹ ನೀಡುತ್ತದೆ ಮತ್ತು ಹೆಚ್ಚಿನ ಸಂದರ್ಭಗಳಲ್ಲಿ, ದಶಕಗಳಿಂದ ಯೋಗ್ಯವಾದ ಆದಾಯವನ್ನು ಒದಗಿಸಿದೆ</a:t>
            </a:r>
            <a:r>
              <a:rPr lang="kn-IN" sz="3800" dirty="0" smtClean="0"/>
              <a:t>.</a:t>
            </a:r>
            <a:endParaRPr lang="en-US" sz="3800" dirty="0" smtClean="0"/>
          </a:p>
          <a:p>
            <a:pPr fontAlgn="base"/>
            <a:r>
              <a:rPr lang="kn-IN" sz="3800" dirty="0" smtClean="0"/>
              <a:t>ಇಂದು</a:t>
            </a:r>
            <a:r>
              <a:rPr lang="kn-IN" sz="3800" dirty="0"/>
              <a:t>, ಹೂಡಿಕೆಯಾಗಿ ಚಿನ್ನವು ಇನ್ನು ಮುಂದೆ ಆಭರಣಗಳು ಅಥವಾ ಆಭರಣಗಳನ್ನು ಖರೀದಿಸಲು ಸೀಮಿತವಾಗಿಲ್ಲ</a:t>
            </a:r>
            <a:r>
              <a:rPr lang="kn-IN" sz="3800" dirty="0" smtClean="0"/>
              <a:t>.</a:t>
            </a:r>
            <a:endParaRPr lang="en-US" sz="3800" dirty="0" smtClean="0"/>
          </a:p>
          <a:p>
            <a:pPr fontAlgn="base"/>
            <a:r>
              <a:rPr lang="kn-IN" sz="3800" b="1" dirty="0" smtClean="0"/>
              <a:t>ಭೌತಿಕ </a:t>
            </a:r>
            <a:r>
              <a:rPr lang="kn-IN" sz="3800" b="1" dirty="0"/>
              <a:t>ಚಿನ್ನವನ್ನು ಹೊರತುಪಡಿಸಿ, ನೀವು ಚಿನ್ನದ ಮೇಲೆ ಹೂಡಿಕೆ ಮಾಡಬಹುದು:</a:t>
            </a:r>
          </a:p>
          <a:p>
            <a:pPr fontAlgn="base"/>
            <a:r>
              <a:rPr lang="kn-IN" sz="3800" dirty="0"/>
              <a:t>ಗೋಲ್ಡ್ ಇಟಿಎಫ್ (ವಿನಿಮಯ ವ್ಯಾಪಾರ ನಿಧಿಗಳು)</a:t>
            </a:r>
          </a:p>
          <a:p>
            <a:pPr fontAlgn="base"/>
            <a:r>
              <a:rPr lang="kn-IN" sz="3800" dirty="0"/>
              <a:t>ಚಿನ್ನದ ಮ್ಯೂಚುಯಲ್ ಫಂಡ್ಗಳು </a:t>
            </a:r>
          </a:p>
          <a:p>
            <a:pPr fontAlgn="base"/>
            <a:r>
              <a:rPr lang="kn-IN" sz="3800" dirty="0" smtClean="0"/>
              <a:t>ಗೋಲ್ಡ್ </a:t>
            </a:r>
            <a:r>
              <a:rPr lang="kn-IN" sz="3800" dirty="0"/>
              <a:t>ಬಾಂಡ್‌ಗಳು (</a:t>
            </a:r>
            <a:r>
              <a:rPr lang="en-US" sz="3800" dirty="0" smtClean="0"/>
              <a:t>SGB)</a:t>
            </a:r>
            <a:endParaRPr lang="en-US" sz="3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
            </a:r>
            <a:br>
              <a:rPr lang="en-US" b="1" dirty="0" smtClean="0"/>
            </a:br>
            <a:r>
              <a:rPr lang="en-US" b="1" dirty="0" smtClean="0">
                <a:solidFill>
                  <a:srgbClr val="0000FF"/>
                </a:solidFill>
              </a:rPr>
              <a:t>Stock </a:t>
            </a:r>
            <a:r>
              <a:rPr lang="en-US" b="1" dirty="0">
                <a:solidFill>
                  <a:srgbClr val="0000FF"/>
                </a:solidFill>
              </a:rPr>
              <a:t>Market Analysis</a:t>
            </a:r>
            <a:br>
              <a:rPr lang="en-US" b="1" dirty="0">
                <a:solidFill>
                  <a:srgbClr val="0000FF"/>
                </a:solidFill>
              </a:rPr>
            </a:br>
            <a:endParaRPr lang="en-US" dirty="0">
              <a:solidFill>
                <a:srgbClr val="0000FF"/>
              </a:solidFill>
            </a:endParaRPr>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a:t>You cannot invest without analyzing the </a:t>
            </a:r>
            <a:r>
              <a:rPr lang="en-US" dirty="0" smtClean="0"/>
              <a:t>stocks. </a:t>
            </a:r>
            <a:r>
              <a:rPr lang="en-US" dirty="0"/>
              <a:t>That would be akin to running on the highway blindfolded. </a:t>
            </a:r>
            <a:r>
              <a:rPr lang="en-US" dirty="0">
                <a:solidFill>
                  <a:srgbClr val="0033CC"/>
                </a:solidFill>
              </a:rPr>
              <a:t>There are many kinds of share market analyses. </a:t>
            </a:r>
            <a:endParaRPr lang="en-US" dirty="0" smtClean="0">
              <a:solidFill>
                <a:srgbClr val="0033CC"/>
              </a:solidFill>
            </a:endParaRPr>
          </a:p>
          <a:p>
            <a:r>
              <a:rPr lang="en-US" sz="2400" b="1" cap="all" dirty="0">
                <a:solidFill>
                  <a:srgbClr val="FF0000"/>
                </a:solidFill>
              </a:rPr>
              <a:t>WHAT IS FUNDAMENTAL ANALYSIS</a:t>
            </a:r>
            <a:r>
              <a:rPr lang="en-US" sz="2400" b="1" cap="all" dirty="0" smtClean="0">
                <a:solidFill>
                  <a:srgbClr val="FF0000"/>
                </a:solidFill>
              </a:rPr>
              <a:t>?</a:t>
            </a:r>
            <a:r>
              <a:rPr lang="en-US" dirty="0" smtClean="0"/>
              <a:t/>
            </a:r>
            <a:br>
              <a:rPr lang="en-US" dirty="0" smtClean="0"/>
            </a:br>
            <a:r>
              <a:rPr lang="en-US" dirty="0" smtClean="0"/>
              <a:t> A </a:t>
            </a:r>
            <a:r>
              <a:rPr lang="en-US" dirty="0"/>
              <a:t>fundamental analyst </a:t>
            </a:r>
            <a:r>
              <a:rPr lang="en-US" dirty="0" smtClean="0"/>
              <a:t>look </a:t>
            </a:r>
            <a:r>
              <a:rPr lang="en-US" dirty="0"/>
              <a:t>at the balance sheet, the profit and loss statement, financial ratios and other data that could be used to predict the future of a company</a:t>
            </a:r>
            <a:r>
              <a:rPr lang="en-US" dirty="0" smtClean="0"/>
              <a:t>.</a:t>
            </a:r>
          </a:p>
          <a:p>
            <a:r>
              <a:rPr lang="en-US" dirty="0" smtClean="0"/>
              <a:t> The </a:t>
            </a:r>
            <a:r>
              <a:rPr lang="en-US" dirty="0"/>
              <a:t>method uses revenues, earnings, future growth, return on equity, profit margins and other data to determine a company's underlying value and potential for future growth. </a:t>
            </a:r>
            <a:r>
              <a:rPr lang="en-US" dirty="0" smtClean="0"/>
              <a:t/>
            </a:r>
            <a:br>
              <a:rPr lang="en-US" dirty="0" smtClean="0"/>
            </a:br>
            <a:endParaRPr lang="en-US" dirty="0" smtClean="0"/>
          </a:p>
          <a:p>
            <a:r>
              <a:rPr lang="en-US" dirty="0" smtClean="0"/>
              <a:t>Belief </a:t>
            </a:r>
            <a:r>
              <a:rPr lang="en-US" dirty="0"/>
              <a:t>-</a:t>
            </a:r>
            <a:r>
              <a:rPr lang="en-US" dirty="0" smtClean="0"/>
              <a:t> </a:t>
            </a:r>
            <a:r>
              <a:rPr lang="en-US" dirty="0"/>
              <a:t>company grows -</a:t>
            </a:r>
            <a:r>
              <a:rPr lang="en-US" dirty="0" smtClean="0"/>
              <a:t> </a:t>
            </a:r>
            <a:r>
              <a:rPr lang="en-US" dirty="0"/>
              <a:t>value </a:t>
            </a:r>
            <a:r>
              <a:rPr lang="en-US" dirty="0" smtClean="0"/>
              <a:t>of </a:t>
            </a:r>
            <a:r>
              <a:rPr lang="en-US" dirty="0"/>
              <a:t>share </a:t>
            </a:r>
            <a:r>
              <a:rPr lang="en-US" dirty="0" smtClean="0"/>
              <a:t>increase- benefit </a:t>
            </a:r>
            <a:r>
              <a:rPr lang="en-US" dirty="0"/>
              <a:t>the investor </a:t>
            </a:r>
            <a:r>
              <a:rPr lang="en-US" dirty="0" smtClean="0"/>
              <a:t>.</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l"/>
            <a:r>
              <a:rPr lang="en-US" sz="1400" dirty="0" smtClean="0"/>
              <a:t>Contd.------</a:t>
            </a:r>
            <a:endParaRPr lang="en-US" sz="1400" dirty="0"/>
          </a:p>
        </p:txBody>
      </p:sp>
      <p:pic>
        <p:nvPicPr>
          <p:cNvPr id="3074" name="Picture 2"/>
          <p:cNvPicPr>
            <a:picLocks noGrp="1" noChangeAspect="1" noChangeArrowheads="1"/>
          </p:cNvPicPr>
          <p:nvPr>
            <p:ph idx="1"/>
          </p:nvPr>
        </p:nvPicPr>
        <p:blipFill>
          <a:blip r:embed="rId2"/>
          <a:srcRect/>
          <a:stretch>
            <a:fillRect/>
          </a:stretch>
        </p:blipFill>
        <p:spPr bwMode="auto">
          <a:xfrm>
            <a:off x="990600" y="762000"/>
            <a:ext cx="7086600" cy="5715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sz="3600" b="1" dirty="0" smtClean="0">
                <a:solidFill>
                  <a:srgbClr val="0000FF"/>
                </a:solidFill>
              </a:rPr>
              <a:t>Industry Analysis</a:t>
            </a:r>
            <a:r>
              <a:rPr lang="en-US" b="1" dirty="0" smtClean="0"/>
              <a:t/>
            </a:r>
            <a:br>
              <a:rPr lang="en-US" b="1" dirty="0" smtClean="0"/>
            </a:br>
            <a:endParaRPr lang="en-US" dirty="0"/>
          </a:p>
        </p:txBody>
      </p:sp>
      <p:sp>
        <p:nvSpPr>
          <p:cNvPr id="3" name="Content Placeholder 2"/>
          <p:cNvSpPr>
            <a:spLocks noGrp="1"/>
          </p:cNvSpPr>
          <p:nvPr>
            <p:ph idx="1"/>
          </p:nvPr>
        </p:nvSpPr>
        <p:spPr>
          <a:xfrm>
            <a:off x="457200" y="838200"/>
            <a:ext cx="8229600" cy="5638800"/>
          </a:xfrm>
        </p:spPr>
        <p:txBody>
          <a:bodyPr>
            <a:normAutofit fontScale="70000" lnSpcReduction="20000"/>
          </a:bodyPr>
          <a:lstStyle/>
          <a:p>
            <a:pPr algn="just"/>
            <a:r>
              <a:rPr lang="en-US" dirty="0" smtClean="0"/>
              <a:t>Industry is a combination of companies that are involved in similar kinds of business activities. Investors can compare companies within the same industry for investment purposes. </a:t>
            </a:r>
          </a:p>
          <a:p>
            <a:pPr algn="just"/>
            <a:endParaRPr lang="en-US" dirty="0" smtClean="0"/>
          </a:p>
          <a:p>
            <a:pPr>
              <a:buNone/>
            </a:pPr>
            <a:r>
              <a:rPr lang="en-US" b="1" i="1" dirty="0" smtClean="0"/>
              <a:t>      </a:t>
            </a:r>
            <a:r>
              <a:rPr lang="en-US" b="1" i="1" dirty="0" smtClean="0">
                <a:solidFill>
                  <a:srgbClr val="FF0000"/>
                </a:solidFill>
              </a:rPr>
              <a:t>Industry</a:t>
            </a:r>
            <a:r>
              <a:rPr lang="kn-IN" b="1" i="1" dirty="0" smtClean="0"/>
              <a:t> </a:t>
            </a:r>
            <a:r>
              <a:rPr lang="en-US" b="1" i="1" dirty="0" smtClean="0">
                <a:solidFill>
                  <a:srgbClr val="FF0000"/>
                </a:solidFill>
              </a:rPr>
              <a:t>	                Manufacturing </a:t>
            </a:r>
            <a:r>
              <a:rPr lang="en-US" b="1" i="1" dirty="0" err="1" smtClean="0">
                <a:solidFill>
                  <a:srgbClr val="FF0000"/>
                </a:solidFill>
              </a:rPr>
              <a:t>vs</a:t>
            </a:r>
            <a:r>
              <a:rPr lang="en-US" b="1" i="1" dirty="0" smtClean="0">
                <a:solidFill>
                  <a:srgbClr val="FF0000"/>
                </a:solidFill>
              </a:rPr>
              <a:t> Construction</a:t>
            </a:r>
          </a:p>
          <a:p>
            <a:pPr>
              <a:buNone/>
            </a:pPr>
            <a:r>
              <a:rPr lang="en-US" b="1" i="1" dirty="0" smtClean="0">
                <a:solidFill>
                  <a:srgbClr val="FF0000"/>
                </a:solidFill>
              </a:rPr>
              <a:t>     </a:t>
            </a:r>
            <a:r>
              <a:rPr lang="kn-IN" sz="2400" b="1" i="1" dirty="0" smtClean="0">
                <a:solidFill>
                  <a:srgbClr val="FF0000"/>
                </a:solidFill>
              </a:rPr>
              <a:t>ಕೈಗಾರಿಕೆ</a:t>
            </a:r>
            <a:r>
              <a:rPr lang="kn-IN" sz="2400" b="1" i="1" dirty="0" smtClean="0"/>
              <a:t> </a:t>
            </a:r>
            <a:r>
              <a:rPr lang="en-US" b="1" i="1" dirty="0" smtClean="0"/>
              <a:t>     </a:t>
            </a:r>
            <a:r>
              <a:rPr lang="en-US" sz="2400" b="1" i="1" dirty="0" smtClean="0">
                <a:solidFill>
                  <a:srgbClr val="FF0000"/>
                </a:solidFill>
              </a:rPr>
              <a:t>                          </a:t>
            </a:r>
            <a:r>
              <a:rPr lang="kn-IN" sz="2400" b="1" i="1" dirty="0" smtClean="0">
                <a:solidFill>
                  <a:srgbClr val="FF0000"/>
                </a:solidFill>
              </a:rPr>
              <a:t>ಉತ್ಪಾದನೆ ವಿರುದ್ಧ ನಿರ್ಮಾಣ</a:t>
            </a:r>
            <a:endParaRPr lang="en-US" dirty="0" smtClean="0">
              <a:solidFill>
                <a:srgbClr val="FF0000"/>
              </a:solidFill>
            </a:endParaRPr>
          </a:p>
          <a:p>
            <a:r>
              <a:rPr lang="en-US" b="1" i="1" dirty="0" smtClean="0"/>
              <a:t>Automobile	         		 </a:t>
            </a:r>
            <a:r>
              <a:rPr lang="en-US" dirty="0" smtClean="0"/>
              <a:t> Manufacturing</a:t>
            </a:r>
          </a:p>
          <a:p>
            <a:pPr>
              <a:buNone/>
            </a:pPr>
            <a:r>
              <a:rPr lang="en-US" sz="2400" b="1" i="1" dirty="0" smtClean="0"/>
              <a:t>     </a:t>
            </a:r>
            <a:r>
              <a:rPr lang="kn-IN" sz="2400" b="1" i="1" dirty="0" smtClean="0"/>
              <a:t>ಆಟೋಮೊಬೈಲ್</a:t>
            </a:r>
            <a:r>
              <a:rPr lang="kn-IN" sz="2000" dirty="0" smtClean="0"/>
              <a:t> </a:t>
            </a:r>
            <a:r>
              <a:rPr lang="en-US" sz="2000" dirty="0" smtClean="0"/>
              <a:t>                   </a:t>
            </a:r>
            <a:r>
              <a:rPr lang="en-US" sz="2100" b="1" dirty="0" smtClean="0"/>
              <a:t>  	 </a:t>
            </a:r>
            <a:r>
              <a:rPr lang="kn-IN" sz="2100" b="1" dirty="0" smtClean="0"/>
              <a:t>ತಯಾರಿಕೆ</a:t>
            </a:r>
            <a:endParaRPr lang="en-US" sz="2100" b="1" dirty="0" smtClean="0"/>
          </a:p>
          <a:p>
            <a:pPr>
              <a:buNone/>
            </a:pPr>
            <a:endParaRPr lang="en-US" sz="2800" b="1" dirty="0" smtClean="0"/>
          </a:p>
          <a:p>
            <a:r>
              <a:rPr lang="en-US" b="1" i="1" dirty="0" smtClean="0"/>
              <a:t>Food Services		</a:t>
            </a:r>
            <a:r>
              <a:rPr lang="en-US" dirty="0" smtClean="0"/>
              <a:t>Manufacturing</a:t>
            </a:r>
          </a:p>
          <a:p>
            <a:pPr>
              <a:buNone/>
            </a:pPr>
            <a:r>
              <a:rPr lang="en-US" sz="2600" b="1" i="1" dirty="0" smtClean="0"/>
              <a:t>    </a:t>
            </a:r>
            <a:r>
              <a:rPr lang="kn-IN" sz="2600" b="1" i="1" dirty="0" smtClean="0"/>
              <a:t>ಆಹಾರ ಸೇವೆಗಳು</a:t>
            </a:r>
            <a:r>
              <a:rPr lang="en-US" sz="2600" b="1" i="1" dirty="0" smtClean="0"/>
              <a:t>		</a:t>
            </a:r>
            <a:r>
              <a:rPr lang="en-US" b="1" dirty="0" smtClean="0"/>
              <a:t> </a:t>
            </a:r>
            <a:r>
              <a:rPr lang="kn-IN" sz="2400" b="1" dirty="0" smtClean="0"/>
              <a:t>ತಯಾರಿಕೆ</a:t>
            </a:r>
            <a:endParaRPr lang="en-US" sz="2400" b="1" dirty="0" smtClean="0"/>
          </a:p>
          <a:p>
            <a:pPr>
              <a:buNone/>
            </a:pPr>
            <a:endParaRPr lang="en-US" dirty="0" smtClean="0"/>
          </a:p>
          <a:p>
            <a:r>
              <a:rPr lang="en-US" b="1" i="1" dirty="0" smtClean="0"/>
              <a:t>Clothing			</a:t>
            </a:r>
            <a:r>
              <a:rPr lang="en-US" dirty="0" smtClean="0"/>
              <a:t>Manufacturing</a:t>
            </a:r>
          </a:p>
          <a:p>
            <a:r>
              <a:rPr lang="kn-IN" sz="2400" b="1" i="1" dirty="0" smtClean="0"/>
              <a:t>ಉಡುಪು</a:t>
            </a:r>
            <a:r>
              <a:rPr lang="en-US" sz="2400" b="1" i="1" dirty="0" smtClean="0"/>
              <a:t>			</a:t>
            </a:r>
            <a:r>
              <a:rPr lang="en-US" b="1" dirty="0" smtClean="0"/>
              <a:t> </a:t>
            </a:r>
            <a:r>
              <a:rPr lang="kn-IN" sz="2400" b="1" dirty="0" smtClean="0"/>
              <a:t>ತಯಾರಿಕೆ</a:t>
            </a:r>
            <a:endParaRPr lang="en-US" sz="2400" b="1" dirty="0" smtClean="0"/>
          </a:p>
          <a:p>
            <a:endParaRPr lang="en-US" dirty="0" smtClean="0"/>
          </a:p>
          <a:p>
            <a:r>
              <a:rPr lang="en-US" b="1" i="1" dirty="0" smtClean="0"/>
              <a:t>Mining			</a:t>
            </a:r>
            <a:r>
              <a:rPr lang="en-US" dirty="0" smtClean="0"/>
              <a:t>Construction</a:t>
            </a:r>
          </a:p>
          <a:p>
            <a:r>
              <a:rPr lang="kn-IN" sz="2800" b="1" i="1" dirty="0" smtClean="0"/>
              <a:t>ಗಣಿಗಾರಿಕೆ</a:t>
            </a:r>
            <a:r>
              <a:rPr lang="en-US" sz="2800" b="1" i="1" dirty="0" smtClean="0"/>
              <a:t>		</a:t>
            </a:r>
            <a:r>
              <a:rPr lang="en-US" sz="2100" b="1" i="1" dirty="0" smtClean="0"/>
              <a:t>	</a:t>
            </a:r>
            <a:r>
              <a:rPr lang="en-US" sz="2400" b="1" dirty="0" smtClean="0"/>
              <a:t> </a:t>
            </a:r>
            <a:r>
              <a:rPr lang="kn-IN" sz="2400" b="1" dirty="0" smtClean="0"/>
              <a:t>ತಯಾರಿಕೆ</a:t>
            </a:r>
            <a:endParaRPr lang="kn-IN"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sz="3200" b="1" dirty="0" smtClean="0">
                <a:solidFill>
                  <a:srgbClr val="0000FF"/>
                </a:solidFill>
              </a:rPr>
              <a:t>Industry Analysis</a:t>
            </a: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pPr algn="just"/>
            <a:r>
              <a:rPr lang="en-US" dirty="0" smtClean="0"/>
              <a:t>Industry analysis is the process of researching a particular industry to find a suitable company from that industry to invest in. </a:t>
            </a:r>
          </a:p>
          <a:p>
            <a:pPr>
              <a:buNone/>
            </a:pPr>
            <a:r>
              <a:rPr lang="en-US" sz="2800" b="1" dirty="0" smtClean="0">
                <a:solidFill>
                  <a:srgbClr val="FF0000"/>
                </a:solidFill>
              </a:rPr>
              <a:t>Importance of Industry Analysis</a:t>
            </a:r>
          </a:p>
          <a:p>
            <a:pPr>
              <a:buNone/>
            </a:pPr>
            <a:r>
              <a:rPr lang="en-US" dirty="0" smtClean="0"/>
              <a:t>Industry analysis helps to -</a:t>
            </a:r>
          </a:p>
          <a:p>
            <a:r>
              <a:rPr lang="en-US" dirty="0" smtClean="0"/>
              <a:t>Identify the best investment opportunities</a:t>
            </a:r>
          </a:p>
          <a:p>
            <a:r>
              <a:rPr lang="en-US" dirty="0" smtClean="0"/>
              <a:t>Understand how an industry works</a:t>
            </a:r>
          </a:p>
          <a:p>
            <a:r>
              <a:rPr lang="en-US" dirty="0" smtClean="0"/>
              <a:t>Evaluate future prospects of the stock as well as the industry as a whole.</a:t>
            </a:r>
          </a:p>
          <a:p>
            <a:r>
              <a:rPr lang="en-US" dirty="0" smtClean="0"/>
              <a:t>understand the macroeconomic factors that can affect the chosen stock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8458200" cy="990600"/>
          </a:xfrm>
        </p:spPr>
        <p:txBody>
          <a:bodyPr>
            <a:normAutofit fontScale="90000"/>
          </a:bodyPr>
          <a:lstStyle/>
          <a:p>
            <a:pPr algn="l" fontAlgn="base"/>
            <a:r>
              <a:rPr lang="en-US" b="1" dirty="0" smtClean="0"/>
              <a:t> </a:t>
            </a:r>
            <a:br>
              <a:rPr lang="en-US" b="1" dirty="0" smtClean="0"/>
            </a:br>
            <a:r>
              <a:rPr lang="en-US" sz="3100" b="1" dirty="0" smtClean="0">
                <a:solidFill>
                  <a:srgbClr val="0000FF"/>
                </a:solidFill>
              </a:rPr>
              <a:t>Different Investment Avenues – Equity Investments</a:t>
            </a:r>
            <a:br>
              <a:rPr lang="en-US" sz="3100" b="1" dirty="0" smtClean="0">
                <a:solidFill>
                  <a:srgbClr val="0000FF"/>
                </a:solidFill>
              </a:rPr>
            </a:br>
            <a:r>
              <a:rPr lang="en-US" sz="900" dirty="0" smtClean="0">
                <a:solidFill>
                  <a:srgbClr val="0000FF"/>
                </a:solidFill>
              </a:rPr>
              <a:t>Y</a:t>
            </a:r>
            <a:r>
              <a:rPr lang="en-US" sz="3100" b="1" dirty="0" smtClean="0">
                <a:solidFill>
                  <a:srgbClr val="0000FF"/>
                </a:solidFill>
              </a:rPr>
              <a:t/>
            </a:r>
            <a:br>
              <a:rPr lang="en-US" sz="3100" b="1" dirty="0" smtClean="0">
                <a:solidFill>
                  <a:srgbClr val="0000FF"/>
                </a:solidFill>
              </a:rPr>
            </a:br>
            <a:endParaRPr lang="en-US" sz="1300" dirty="0">
              <a:solidFill>
                <a:srgbClr val="0000FF"/>
              </a:solidFill>
            </a:endParaRPr>
          </a:p>
        </p:txBody>
      </p:sp>
      <p:sp>
        <p:nvSpPr>
          <p:cNvPr id="3" name="Subtitle 2"/>
          <p:cNvSpPr>
            <a:spLocks noGrp="1"/>
          </p:cNvSpPr>
          <p:nvPr>
            <p:ph type="subTitle" idx="1"/>
          </p:nvPr>
        </p:nvSpPr>
        <p:spPr>
          <a:xfrm>
            <a:off x="457200" y="2057400"/>
            <a:ext cx="8229600" cy="4572000"/>
          </a:xfrm>
        </p:spPr>
        <p:txBody>
          <a:bodyPr/>
          <a:lstStyle/>
          <a:p>
            <a:endParaRPr lang="en-US"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1066800" y="1447800"/>
            <a:ext cx="6705600" cy="4648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kn-IN" sz="3200" b="1" dirty="0" smtClean="0"/>
              <a:t>ಉದ್ಯಮ ವಿಶ್ಲೇಷಣೆ</a:t>
            </a:r>
            <a:endParaRPr lang="en-US" dirty="0"/>
          </a:p>
        </p:txBody>
      </p:sp>
      <p:sp>
        <p:nvSpPr>
          <p:cNvPr id="3" name="Content Placeholder 2"/>
          <p:cNvSpPr>
            <a:spLocks noGrp="1"/>
          </p:cNvSpPr>
          <p:nvPr>
            <p:ph idx="1"/>
          </p:nvPr>
        </p:nvSpPr>
        <p:spPr>
          <a:xfrm>
            <a:off x="457200" y="1066800"/>
            <a:ext cx="8229600" cy="5334000"/>
          </a:xfrm>
        </p:spPr>
        <p:txBody>
          <a:bodyPr/>
          <a:lstStyle/>
          <a:p>
            <a:pPr algn="just"/>
            <a:r>
              <a:rPr lang="kn-IN" dirty="0" smtClean="0"/>
              <a:t>ಉದ್ಯಮವು ಒಂದೇ ರೀತಿಯ ವ್ಯಾಪಾರ ಚಟುವಟಿಕೆಗಳಲ್ಲಿ ತೊಡಗಿರುವ ಕಂಪನಿಗಳ ಸಂಯೋಜನೆಯಾಗಿದೆ.</a:t>
            </a:r>
            <a:r>
              <a:rPr lang="en-US" dirty="0" smtClean="0"/>
              <a:t> </a:t>
            </a:r>
          </a:p>
          <a:p>
            <a:pPr algn="just"/>
            <a:r>
              <a:rPr lang="kn-IN" dirty="0" smtClean="0"/>
              <a:t>ಹೂಡಿಕೆ ಉದ್ದೇಶಗಳಿಗಾಗಿ ಹೂಡಿಕೆದಾರರು ಒಂದೇ ಉದ್ಯಮದಲ್ಲಿ ಕಂಪನಿಗಳನ್ನು ಹೋಲಿಸಬಹುದು. </a:t>
            </a:r>
            <a:endParaRPr lang="en-US" dirty="0" smtClean="0"/>
          </a:p>
          <a:p>
            <a:pPr algn="just"/>
            <a:r>
              <a:rPr lang="kn-IN" dirty="0" smtClean="0"/>
              <a:t> </a:t>
            </a:r>
            <a:r>
              <a:rPr lang="kn-IN" sz="2800" b="1" dirty="0" smtClean="0">
                <a:solidFill>
                  <a:srgbClr val="FF0000"/>
                </a:solidFill>
              </a:rPr>
              <a:t>ಉದ್ಯಮದ ವಿಶ್ಲೇಷಣೆಯು ನಿರ್ದಿಷ್ಟ ಉದ್ಯಮದಲ್ಲಿ ಹೂಡಿಕೆ ಮಾಡಲು ಸೂಕ್ತವಾದ ಕಂಪನಿಯನ್ನು ಹುಡುಕುವ ಪ್ರಕ್ರಿಯೆಯಾಗಿದೆ.</a:t>
            </a:r>
            <a:endParaRPr lang="en-US" sz="28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SWOT Analysis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143000"/>
            <a:ext cx="7696200" cy="5257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cap="all" dirty="0" smtClean="0"/>
              <a:t/>
            </a:r>
            <a:br>
              <a:rPr lang="en-US" b="1" cap="all" dirty="0" smtClean="0"/>
            </a:br>
            <a:r>
              <a:rPr lang="en-US" b="1" cap="all" dirty="0" smtClean="0"/>
              <a:t/>
            </a:r>
            <a:br>
              <a:rPr lang="en-US" b="1" cap="all" dirty="0" smtClean="0"/>
            </a:br>
            <a:r>
              <a:rPr lang="en-US" sz="3100" b="1" cap="all" dirty="0" smtClean="0"/>
              <a:t>WHAT </a:t>
            </a:r>
            <a:r>
              <a:rPr lang="en-US" sz="3100" b="1" cap="all" dirty="0"/>
              <a:t>IS TECHNICAL ANALYSIS?</a:t>
            </a:r>
            <a:r>
              <a:rPr lang="en-US" cap="all" dirty="0"/>
              <a:t/>
            </a:r>
            <a:br>
              <a:rPr lang="en-US" cap="all" dirty="0"/>
            </a:b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a:t>Unlike fundamental analysis, technical analysis has nothing to do with the financial performance of the underlying company. In this method, the analyst simply studies the trend in the share prices. </a:t>
            </a:r>
            <a:endParaRPr lang="en-US" dirty="0" smtClean="0"/>
          </a:p>
          <a:p>
            <a:r>
              <a:rPr lang="en-US" dirty="0" smtClean="0"/>
              <a:t>The </a:t>
            </a:r>
            <a:r>
              <a:rPr lang="en-US" dirty="0"/>
              <a:t>underlying assumption is that market prices are a function of the supply and demand for the stock, which, in turn, reflects the value of the company. This method also believes that historical price trends are an indication of the future performance.</a:t>
            </a:r>
          </a:p>
          <a:p>
            <a:r>
              <a:rPr lang="en-US" dirty="0"/>
              <a:t>Thus, instead of assessing the health of the company by relying on its financial statements, it relies upon market trends to predict how a security will perform</a:t>
            </a:r>
            <a:r>
              <a:rPr lang="en-US"/>
              <a:t>. </a:t>
            </a: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400" b="1" dirty="0" smtClean="0"/>
              <a:t/>
            </a:r>
            <a:br>
              <a:rPr lang="en-US" sz="2400" b="1" dirty="0" smtClean="0"/>
            </a:br>
            <a:r>
              <a:rPr lang="kn-IN" sz="2400" b="1" dirty="0" smtClean="0">
                <a:solidFill>
                  <a:srgbClr val="0000FF"/>
                </a:solidFill>
              </a:rPr>
              <a:t>ವಿವಿಧ </a:t>
            </a:r>
            <a:r>
              <a:rPr lang="kn-IN" sz="2400" b="1" dirty="0">
                <a:solidFill>
                  <a:srgbClr val="0000FF"/>
                </a:solidFill>
              </a:rPr>
              <a:t>ಹೂಡಿಕೆ ಮಾರ್ಗಗಳು </a:t>
            </a:r>
            <a:r>
              <a:rPr lang="kn-IN" sz="2400" b="1" dirty="0" smtClean="0">
                <a:solidFill>
                  <a:srgbClr val="0000FF"/>
                </a:solidFill>
              </a:rPr>
              <a:t>– </a:t>
            </a:r>
            <a:r>
              <a:rPr lang="en-US" sz="2400" b="1" dirty="0" smtClean="0">
                <a:solidFill>
                  <a:srgbClr val="0000FF"/>
                </a:solidFill>
              </a:rPr>
              <a:t/>
            </a:r>
            <a:br>
              <a:rPr lang="en-US" sz="2400" b="1" dirty="0" smtClean="0">
                <a:solidFill>
                  <a:srgbClr val="0000FF"/>
                </a:solidFill>
              </a:rPr>
            </a:br>
            <a:r>
              <a:rPr lang="kn-IN" sz="2400" b="1" dirty="0" smtClean="0">
                <a:solidFill>
                  <a:srgbClr val="0000FF"/>
                </a:solidFill>
              </a:rPr>
              <a:t>ಇಕ್ವಿಟಿ </a:t>
            </a:r>
            <a:r>
              <a:rPr lang="kn-IN" sz="2400" b="1" dirty="0">
                <a:solidFill>
                  <a:srgbClr val="0000FF"/>
                </a:solidFill>
              </a:rPr>
              <a:t>ಹೂಡಿಕೆಗಳು</a:t>
            </a:r>
            <a:br>
              <a:rPr lang="kn-IN" sz="2400" b="1" dirty="0">
                <a:solidFill>
                  <a:srgbClr val="0000FF"/>
                </a:solidFill>
              </a:rPr>
            </a:br>
            <a:endParaRPr lang="en-US" sz="2400" dirty="0">
              <a:solidFill>
                <a:srgbClr val="0000FF"/>
              </a:solidFill>
            </a:endParaRPr>
          </a:p>
        </p:txBody>
      </p:sp>
      <p:sp>
        <p:nvSpPr>
          <p:cNvPr id="3" name="Content Placeholder 2"/>
          <p:cNvSpPr>
            <a:spLocks noGrp="1"/>
          </p:cNvSpPr>
          <p:nvPr>
            <p:ph idx="1"/>
          </p:nvPr>
        </p:nvSpPr>
        <p:spPr>
          <a:xfrm>
            <a:off x="457200" y="1219200"/>
            <a:ext cx="8458200" cy="5334000"/>
          </a:xfrm>
        </p:spPr>
        <p:txBody>
          <a:bodyPr>
            <a:noAutofit/>
          </a:bodyPr>
          <a:lstStyle/>
          <a:p>
            <a:pPr fontAlgn="base"/>
            <a:r>
              <a:rPr lang="kn-IN" sz="2000" b="1" dirty="0"/>
              <a:t>ಒಂದು </a:t>
            </a:r>
            <a:r>
              <a:rPr lang="kn-IN" sz="2000" b="1" dirty="0" smtClean="0"/>
              <a:t>ಉದಾಹರಣೆ</a:t>
            </a:r>
            <a:endParaRPr lang="en-US" sz="2000" b="1" dirty="0" smtClean="0"/>
          </a:p>
          <a:p>
            <a:pPr fontAlgn="base"/>
            <a:r>
              <a:rPr lang="kn-IN" sz="2000" b="1" dirty="0" smtClean="0"/>
              <a:t>ನೀವು </a:t>
            </a:r>
            <a:r>
              <a:rPr lang="kn-IN" sz="2000" b="1" dirty="0"/>
              <a:t>ನಿಮ್ಮ ಸ್ವಂತ ಉತ್ಪಾದನಾ ವ್ಯವಹಾರವನ್ನು ಪ್ರಾರಂಭಿಸಿ. ಇದೀಗ, ನೀವು ಕಂಪನಿಯ 100% </a:t>
            </a:r>
            <a:r>
              <a:rPr lang="kn-IN" sz="2000" b="1" dirty="0" smtClean="0"/>
              <a:t>ಮಾಲೀಕತ್ವವನ್ನ.</a:t>
            </a:r>
            <a:r>
              <a:rPr lang="kn-IN" sz="2000" b="1" dirty="0"/>
              <a:t> ಆದರೆ ನೀವು ಯಂತ್ರಗಳ ನಿರ್ವಹಣೆ ಮತ್ತು ತಯಾರಿಕೆಯಲ್ಲಿ ಉತ್ತಮವಾಗಿದ್ದರೂ, ಅವುಗಳನ್ನು ಹೇಗೆ ಮಾರಾಟ ಮಾಡುವುದು ಎಂದು ನಿಮಗೆ ತಿಳಿದಿಲ್ಲ ಎಂದು ನೀವು ಶೀಘ್ರದಲ್ಲೇ ಅರಿತುಕೊಳ್ಳುತ್ತೀರಿ.</a:t>
            </a:r>
          </a:p>
          <a:p>
            <a:pPr algn="just" fontAlgn="base"/>
            <a:r>
              <a:rPr lang="kn-IN" sz="2000" b="1" dirty="0"/>
              <a:t>ಆದ್ದರಿಂದ, ಮಾರ್ಕೆಟಿಂಗ್ ಜಾಗವನ್ನು ಚೆನ್ನಾಗಿ ಅರ್ಥಮಾಡಿಕೊಳ್ಳುವ ಮತ್ತು ಕಂಪನಿಯನ್ನು ನಿರ್ಮಿಸಲು ನಿಮಗೆ ಸಹಾಯ ಮಾಡುವ "ಪಾಲುದಾರ" ಅನ್ನು ತರಲು ನೀವು ನಿರ್ಧರಿಸುತ್ತೀರಿ. ನಿಮ್ಮ ವ್ಯಾಪಾರವು ಈಗಷ್ಟೇ ಪ್ರಾರಂಭವಾಗುತ್ತಿರುವುದರಿಂದ, ನಿಮ್ಮ ಸಂಭಾವ್ಯ ಪಾಲುದಾರರಿಗೆ ಅವರ ಸೇವೆಗಳಿಗೆ ಪ್ರತಿಯಾಗಿ ನಿಮ್ಮ ಕಂಪನಿಯ 40% ಅನ್ನು ನೀಡಲು ನೀವು ಸಿದ್ಧರಿದ್ದೀರಿ ಎಂದು ನೀವು ಹೇಳುತ್ತೀರಿ. ಈ ಒಪ್ಪಂದದ ಆಧಾರದ ಮೇಲೆ, ನೀವು ಈಗ ಕಂಪನಿಯ 60% ಮತ್ತು ನಿಮ್ಮ ಪಾಲುದಾರ 40% ಅನ್ನು ಹೊಂದಿದ್ದೀರಿ. ಈ ವ್ಯವಹಾರದಿಂದ ಯಾವುದೇ ಲಾಭ ಮತ್ತು ನಷ್ಟವನ್ನು ಅದೇ ಅನುಪಾತದಲ್ಲಿ </a:t>
            </a:r>
            <a:r>
              <a:rPr lang="kn-IN" sz="2000" b="1" dirty="0" smtClean="0"/>
              <a:t>ವಿತರಿಸಲಾಗುತ್ತದೆ.</a:t>
            </a:r>
            <a:endParaRPr lang="en-US" sz="2000" b="1" dirty="0" smtClean="0"/>
          </a:p>
          <a:p>
            <a:pPr algn="just" fontAlgn="base"/>
            <a:r>
              <a:rPr lang="kn-IN" sz="2000" b="1" dirty="0" smtClean="0"/>
              <a:t>ಆದರೆ </a:t>
            </a:r>
            <a:r>
              <a:rPr lang="kn-IN" sz="2000" b="1" dirty="0"/>
              <a:t>ನೀವು ನಂತರ ಅರಿತುಕೊಳ್ಳುತ್ತೀರಿ, ನಿಮ್ಮ ವ್ಯಾಪಾರವನ್ನು ವಿಸ್ತರಿಸಲು ನಿಮಗೆ ಹೆಚ್ಚಿನ ಹಣದ ಅಗತ್ಯವಿದೆ. ನೀವು ಏನು </a:t>
            </a:r>
            <a:r>
              <a:rPr lang="kn-IN" sz="2000" b="1" dirty="0" smtClean="0"/>
              <a:t>ಮಾಡಬಹುದು?</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
            </a:r>
            <a:br>
              <a:rPr lang="en-US" b="1" dirty="0" smtClean="0"/>
            </a:br>
            <a:r>
              <a:rPr lang="kn-IN" sz="3100" b="1" dirty="0" smtClean="0">
                <a:solidFill>
                  <a:srgbClr val="0000FF"/>
                </a:solidFill>
              </a:rPr>
              <a:t>ಈಕ್ವಿಟಿ ಹೂಡಿಕೆ ಎಂದರೇನು?</a:t>
            </a:r>
            <a:r>
              <a:rPr lang="kn-IN" sz="3100" dirty="0" smtClean="0">
                <a:solidFill>
                  <a:srgbClr val="0000FF"/>
                </a:solidFill>
              </a:rPr>
              <a:t/>
            </a:r>
            <a:br>
              <a:rPr lang="kn-IN" sz="3100" dirty="0" smtClean="0">
                <a:solidFill>
                  <a:srgbClr val="0000FF"/>
                </a:solidFill>
              </a:rPr>
            </a:br>
            <a:endParaRPr lang="en-US" dirty="0">
              <a:solidFill>
                <a:srgbClr val="0000FF"/>
              </a:solidFill>
            </a:endParaRP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pPr algn="just" fontAlgn="base"/>
            <a:r>
              <a:rPr lang="kn-IN" dirty="0" smtClean="0"/>
              <a:t>ನೀವು ಹೂಡಿಕೆದಾರರನ್ನು </a:t>
            </a:r>
            <a:r>
              <a:rPr lang="kn-IN" dirty="0"/>
              <a:t>ಹುಡುಕಲು ಪ್ರಾರಂಭಿಸಿದಾಗ ಇಲ್ಲಿದೆ. </a:t>
            </a:r>
            <a:endParaRPr lang="en-US" dirty="0" smtClean="0"/>
          </a:p>
          <a:p>
            <a:pPr algn="just" fontAlgn="base"/>
            <a:r>
              <a:rPr lang="kn-IN" dirty="0" smtClean="0"/>
              <a:t>ಹೂಡಿಕೆದಾರರು </a:t>
            </a:r>
            <a:r>
              <a:rPr lang="kn-IN" dirty="0"/>
              <a:t>ಷೇರುಗಳು ಅಥವಾ ಕಂಪನಿಯ ಇಕ್ವಿಟಿಗೆ ಪ್ರತಿಯಾಗಿ ನಿಮ್ಮ ಕಂಪನಿಯಲ್ಲಿ ಹಣವನ್ನು ಹೂಡಿಕೆ ಮಾಡುತ್ತಾರೆ. </a:t>
            </a:r>
            <a:endParaRPr lang="en-US" dirty="0" smtClean="0"/>
          </a:p>
          <a:p>
            <a:pPr algn="just" fontAlgn="base"/>
            <a:r>
              <a:rPr lang="kn-IN" dirty="0" smtClean="0"/>
              <a:t>ಇದರರ್ಥ </a:t>
            </a:r>
            <a:r>
              <a:rPr lang="kn-IN" dirty="0"/>
              <a:t>ನೀವು ಮತ್ತು ನಿಮ್ಮ ವ್ಯಾಪಾರ ಪಾಲುದಾರರು ನಿಮ್ಮ ವ್ಯಾಪಾರಕ್ಕಾಗಿ ಹಣವನ್ನು ನೀಡಲು ಆಸಕ್ತಿ ಹೊಂದಿರುವ ಯಾವುದೇ ಹೂಡಿಕೆದಾರರಿಗೆ ನಿಮ್ಮ ಕೆಲವು ಷೇರುಗಳನ್ನು ಬಿಟ್ಟುಕೊಡಬೇಕಾಗುತ್ತದೆ. </a:t>
            </a:r>
            <a:endParaRPr lang="en-US" dirty="0" smtClean="0"/>
          </a:p>
          <a:p>
            <a:pPr algn="just" fontAlgn="base"/>
            <a:r>
              <a:rPr lang="kn-IN" dirty="0" smtClean="0"/>
              <a:t>ಮತ್ತೊಮ್ಮೆ</a:t>
            </a:r>
            <a:r>
              <a:rPr lang="kn-IN" dirty="0"/>
              <a:t>, ಲಾಭ ಮತ್ತು ನಷ್ಟಗಳನ್ನು ನೀವು, ನಿಮ್ಮ ಪಾಲುದಾರ ಮತ್ತು ಹೂಡಿಕೆದಾರರ ನಡುವೆ ಪ್ರಮಾಣಾನುಗುಣವಾಗಿ ಹಂಚಿಕೊಳ್ಳಲಾಗುತ್ತದೆ.</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kn-IN" sz="3200" b="1" dirty="0" smtClean="0">
                <a:solidFill>
                  <a:srgbClr val="0000FF"/>
                </a:solidFill>
              </a:rPr>
              <a:t>ಈಕ್ವಿಟಿಯಲ್ಲಿ ಲಾಭ ಮತ್ತು ನಷ್ಟ</a:t>
            </a:r>
            <a:endParaRPr lang="en-US" sz="3200" dirty="0">
              <a:solidFill>
                <a:srgbClr val="0000FF"/>
              </a:solidFill>
            </a:endParaRPr>
          </a:p>
        </p:txBody>
      </p:sp>
      <p:sp>
        <p:nvSpPr>
          <p:cNvPr id="3" name="Content Placeholder 2"/>
          <p:cNvSpPr>
            <a:spLocks noGrp="1"/>
          </p:cNvSpPr>
          <p:nvPr>
            <p:ph idx="1"/>
          </p:nvPr>
        </p:nvSpPr>
        <p:spPr>
          <a:xfrm>
            <a:off x="457200" y="1066800"/>
            <a:ext cx="8229600" cy="5334000"/>
          </a:xfrm>
        </p:spPr>
        <p:txBody>
          <a:bodyPr>
            <a:normAutofit/>
          </a:bodyPr>
          <a:lstStyle/>
          <a:p>
            <a:pPr algn="just" fontAlgn="base"/>
            <a:r>
              <a:rPr lang="kn-IN" dirty="0" smtClean="0"/>
              <a:t>ಈಕ್ವಿಟಿಗಳ </a:t>
            </a:r>
            <a:r>
              <a:rPr lang="kn-IN" dirty="0"/>
              <a:t>ಮೇಲಿನ ಲಾಭವನ್ನು ಎರಡು ರೀತಿಯಲ್ಲಿ </a:t>
            </a:r>
            <a:r>
              <a:rPr lang="kn-IN" dirty="0" smtClean="0"/>
              <a:t>ಗಳಿಸಬಹುದು:</a:t>
            </a:r>
            <a:endParaRPr lang="en-US" b="1" dirty="0" smtClean="0">
              <a:solidFill>
                <a:srgbClr val="0033CC"/>
              </a:solidFill>
            </a:endParaRPr>
          </a:p>
          <a:p>
            <a:pPr algn="just" fontAlgn="base">
              <a:buNone/>
            </a:pPr>
            <a:r>
              <a:rPr lang="en-US" b="1" dirty="0" smtClean="0">
                <a:solidFill>
                  <a:srgbClr val="0033CC"/>
                </a:solidFill>
              </a:rPr>
              <a:t>1. </a:t>
            </a:r>
            <a:r>
              <a:rPr lang="kn-IN" b="1" dirty="0" smtClean="0">
                <a:solidFill>
                  <a:srgbClr val="0033CC"/>
                </a:solidFill>
              </a:rPr>
              <a:t>ಬಂಡವಾಳದ </a:t>
            </a:r>
            <a:r>
              <a:rPr lang="kn-IN" b="1" dirty="0">
                <a:solidFill>
                  <a:srgbClr val="0033CC"/>
                </a:solidFill>
              </a:rPr>
              <a:t>ಮೆಚ್ಚುಗೆ</a:t>
            </a:r>
            <a:r>
              <a:rPr lang="kn-IN" dirty="0">
                <a:solidFill>
                  <a:srgbClr val="0033CC"/>
                </a:solidFill>
              </a:rPr>
              <a:t>: </a:t>
            </a:r>
            <a:r>
              <a:rPr lang="kn-IN" dirty="0"/>
              <a:t>ಈಕ್ವಿಟಿ ಷೇರುಗಳ ಆರ್ಥಿಕ ಮೌಲ್ಯದಲ್ಲಿ </a:t>
            </a:r>
            <a:r>
              <a:rPr lang="kn-IN" dirty="0" smtClean="0"/>
              <a:t>ಏರಿಕೆ</a:t>
            </a:r>
            <a:endParaRPr lang="en-US" dirty="0" smtClean="0"/>
          </a:p>
          <a:p>
            <a:pPr algn="just" fontAlgn="base"/>
            <a:r>
              <a:rPr lang="kn-IN" dirty="0"/>
              <a:t>ನಿಮ್ಮ ಸ್ನೇಹಿತೆ ಶೀತಲ್ 2010 ರಲ್ಲಿ ಫೇಬಲ್ ಮೋಟಾರ್ಸ್‌ನ 100 ಈಕ್ವಿಟಿ ಷೇರುಗಳನ್ನು ಖರೀದಿಸಿದರು. ಅವರು ರೂ. ಕೊಳ್ಳುವ ಸಮಯದಲ್ಲಿ ಪ್ರತಿ ಷೇರಿಗೆ 50 ರೂ. ಷೇರಿನ ಪ್ರಸ್ತುತ ಬೆಲೆ ರೂ. ಪ್ರತಿ ಷೇರಿಗೆ 500 ರೂ. ಇದು ಬಂಡವಾಳದ ಮೆಚ್ಚುಗೆ </a:t>
            </a:r>
            <a:r>
              <a:rPr lang="kn-IN" dirty="0" smtClean="0"/>
              <a:t>– </a:t>
            </a:r>
            <a:endParaRPr lang="en-US" dirty="0" smtClean="0"/>
          </a:p>
          <a:p>
            <a:pPr algn="just" fontAlgn="base">
              <a:buNone/>
            </a:pPr>
            <a:r>
              <a:rPr lang="en-US" dirty="0"/>
              <a:t> </a:t>
            </a:r>
            <a:r>
              <a:rPr lang="en-US" dirty="0" smtClean="0"/>
              <a:t>   </a:t>
            </a:r>
            <a:r>
              <a:rPr lang="kn-IN" b="1" dirty="0" smtClean="0">
                <a:solidFill>
                  <a:srgbClr val="FF0000"/>
                </a:solidFill>
              </a:rPr>
              <a:t>ಸ್ಟಾಕ್ </a:t>
            </a:r>
            <a:r>
              <a:rPr lang="kn-IN" b="1" dirty="0">
                <a:solidFill>
                  <a:srgbClr val="FF0000"/>
                </a:solidFill>
              </a:rPr>
              <a:t>ಬೆಲೆ ರೂ. 50 ರಿಂದ ರೂ. 500</a:t>
            </a:r>
            <a:r>
              <a:rPr lang="kn-IN" b="1" dirty="0" smtClean="0">
                <a:solidFill>
                  <a:srgbClr val="FF0000"/>
                </a:solidFill>
              </a:rPr>
              <a:t>.</a:t>
            </a:r>
            <a:endParaRPr lang="kn-IN"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lgn="just">
              <a:buNone/>
            </a:pPr>
            <a:r>
              <a:rPr lang="en-US" b="1" dirty="0" smtClean="0">
                <a:solidFill>
                  <a:srgbClr val="0033CC"/>
                </a:solidFill>
              </a:rPr>
              <a:t>2. </a:t>
            </a:r>
            <a:r>
              <a:rPr lang="kn-IN" b="1" dirty="0" smtClean="0">
                <a:solidFill>
                  <a:srgbClr val="0033CC"/>
                </a:solidFill>
              </a:rPr>
              <a:t>ಲಾಭಾಂಶ:</a:t>
            </a:r>
            <a:endParaRPr lang="en-US" b="1" dirty="0" smtClean="0">
              <a:solidFill>
                <a:srgbClr val="0033CC"/>
              </a:solidFill>
            </a:endParaRPr>
          </a:p>
          <a:p>
            <a:pPr algn="just">
              <a:buNone/>
            </a:pPr>
            <a:r>
              <a:rPr lang="en-US" b="1" dirty="0" smtClean="0">
                <a:solidFill>
                  <a:srgbClr val="0033CC"/>
                </a:solidFill>
              </a:rPr>
              <a:t>  </a:t>
            </a:r>
            <a:r>
              <a:rPr lang="kn-IN" dirty="0" smtClean="0"/>
              <a:t> ಈಕ್ವಿಟಿ ಹೊಂದಿರುವವರಿಗೆ ವ್ಯಾಪಾರದಿಂದ ವಿತರಿಸಲಾದ ವ್ಯಾಪಾರ ಲಾಭಗಳು</a:t>
            </a:r>
            <a:endParaRPr lang="en-US" dirty="0" smtClean="0"/>
          </a:p>
          <a:p>
            <a:pPr algn="just" fontAlgn="base"/>
            <a:r>
              <a:rPr lang="kn-IN" dirty="0"/>
              <a:t>ಪ್ರತಿ ವರ್ಷ, ಸಂಸ್ಥೆಯು ಷೇರುಗಳ ಮುಖಬೆಲೆಯ 10% ರಷ್ಟು ಲಾಭಾಂಶವನ್ನು ಘೋಷಿಸುತ್ತದೆ, ಇದು ಕಂಪನಿಯ ಹಣಕಾಸು ಪುಸ್ತಕಗಳು ಮತ್ತು ಷೇರು ಪ್ರಮಾಣಪತ್ರಗಳಲ್ಲಿ ನಮೂದಿಸಲಾದ ಪ್ರತಿ ಷೇರಿನ ಮೌಲ್ಯವಾಗಿದೆ. ಪ್ರಸ್ತುತ ಮುಖಬೆಲೆ ರೂ. 10.</a:t>
            </a:r>
          </a:p>
          <a:p>
            <a:pPr algn="just" fontAlgn="base"/>
            <a:r>
              <a:rPr lang="kn-IN" dirty="0"/>
              <a:t>ಹೀಗಾಗಿ ಶೀತಲ್ ಗೆ</a:t>
            </a:r>
            <a:r>
              <a:rPr lang="kn-IN" b="1" dirty="0">
                <a:solidFill>
                  <a:srgbClr val="FF0000"/>
                </a:solidFill>
              </a:rPr>
              <a:t> ರೂ. 500</a:t>
            </a:r>
            <a:r>
              <a:rPr lang="kn-IN" dirty="0"/>
              <a:t> (500</a:t>
            </a:r>
            <a:r>
              <a:rPr lang="en-US" dirty="0"/>
              <a:t>x10x10%) </a:t>
            </a:r>
            <a:r>
              <a:rPr lang="kn-IN" dirty="0"/>
              <a:t>ಪ್ರತಿ ವರ್ಷ ಸಂಸ್ಥೆಯಿಂದ ಲಾಭಾಂಶವಾಗಿ. ಇದನ್ನು ಅವಳ ಲಾಭಾಂಶ ಆದಾಯ ಎಂದು ಕರೆಯಲಾಗುತ್ತದೆ</a:t>
            </a:r>
            <a:r>
              <a:rPr lang="kn-IN" dirty="0" smtClean="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sz="3600" dirty="0" smtClean="0">
                <a:solidFill>
                  <a:srgbClr val="0000FF"/>
                </a:solidFill>
              </a:rPr>
              <a:t>Example -</a:t>
            </a:r>
            <a:endParaRPr lang="en-US" dirty="0">
              <a:solidFill>
                <a:srgbClr val="0000FF"/>
              </a:solidFill>
            </a:endParaRPr>
          </a:p>
        </p:txBody>
      </p:sp>
      <p:sp>
        <p:nvSpPr>
          <p:cNvPr id="3" name="Content Placeholder 2"/>
          <p:cNvSpPr>
            <a:spLocks noGrp="1"/>
          </p:cNvSpPr>
          <p:nvPr>
            <p:ph idx="1"/>
          </p:nvPr>
        </p:nvSpPr>
        <p:spPr>
          <a:xfrm>
            <a:off x="228600" y="762000"/>
            <a:ext cx="8610600" cy="5791200"/>
          </a:xfrm>
        </p:spPr>
        <p:txBody>
          <a:bodyPr>
            <a:normAutofit fontScale="85000" lnSpcReduction="10000"/>
          </a:bodyPr>
          <a:lstStyle/>
          <a:p>
            <a:pPr fontAlgn="base"/>
            <a:r>
              <a:rPr lang="en-US" dirty="0" smtClean="0"/>
              <a:t>You </a:t>
            </a:r>
            <a:r>
              <a:rPr lang="en-US" dirty="0"/>
              <a:t>start your own manufacturing business</a:t>
            </a:r>
            <a:r>
              <a:rPr lang="en-US" dirty="0" smtClean="0"/>
              <a:t>.</a:t>
            </a:r>
          </a:p>
          <a:p>
            <a:pPr algn="just" fontAlgn="base"/>
            <a:r>
              <a:rPr lang="en-US" dirty="0" smtClean="0"/>
              <a:t>Right </a:t>
            </a:r>
            <a:r>
              <a:rPr lang="en-US" dirty="0"/>
              <a:t>now, you have 100% ownership of the company. But you soon </a:t>
            </a:r>
            <a:r>
              <a:rPr lang="en-US" dirty="0" err="1"/>
              <a:t>realise</a:t>
            </a:r>
            <a:r>
              <a:rPr lang="en-US" dirty="0"/>
              <a:t> that although you are good at managing and manufacturing machines, you do not know how to market them.</a:t>
            </a:r>
          </a:p>
          <a:p>
            <a:pPr algn="just" fontAlgn="base"/>
            <a:r>
              <a:rPr lang="en-US" dirty="0"/>
              <a:t>So, you decide to bring in a “partner” who understands the marketing space very well and can help you build the </a:t>
            </a:r>
            <a:r>
              <a:rPr lang="en-US" dirty="0" smtClean="0"/>
              <a:t>company. You are </a:t>
            </a:r>
            <a:r>
              <a:rPr lang="en-US" dirty="0"/>
              <a:t>willing to give him 40% of your company in return for his services. Based on this agreement, you would now own 60% of the company, and your partner, 40%. Any profits and losses from this business will be distributed in the same proportion</a:t>
            </a:r>
            <a:r>
              <a:rPr lang="en-US" dirty="0" smtClean="0"/>
              <a:t>.</a:t>
            </a:r>
          </a:p>
          <a:p>
            <a:pPr algn="just" fontAlgn="base"/>
            <a:r>
              <a:rPr lang="en-US" dirty="0"/>
              <a:t>you need more money to expand your business. </a:t>
            </a:r>
            <a:endParaRPr lang="en-US" dirty="0" smtClean="0"/>
          </a:p>
          <a:p>
            <a:pPr algn="just" fontAlgn="base">
              <a:buNone/>
            </a:pPr>
            <a:r>
              <a:rPr lang="en-US" dirty="0"/>
              <a:t> </a:t>
            </a:r>
            <a:r>
              <a:rPr lang="en-US" dirty="0" smtClean="0"/>
              <a:t>    What </a:t>
            </a:r>
            <a:r>
              <a:rPr lang="en-US" dirty="0"/>
              <a:t>can you do?</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00FF"/>
                </a:solidFill>
              </a:rPr>
              <a:t>What is equity investments?</a:t>
            </a:r>
            <a:endParaRPr lang="en-US" dirty="0">
              <a:solidFill>
                <a:srgbClr val="0000FF"/>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fontAlgn="base"/>
            <a:endParaRPr lang="en-US" dirty="0"/>
          </a:p>
          <a:p>
            <a:pPr algn="just" fontAlgn="base"/>
            <a:r>
              <a:rPr lang="en-US" dirty="0" smtClean="0"/>
              <a:t>You </a:t>
            </a:r>
            <a:r>
              <a:rPr lang="en-US" dirty="0"/>
              <a:t>start looking for </a:t>
            </a:r>
            <a:r>
              <a:rPr lang="en-US" dirty="0" smtClean="0"/>
              <a:t>investors,  An </a:t>
            </a:r>
            <a:r>
              <a:rPr lang="en-US" dirty="0"/>
              <a:t>investor will invest money in your company in return for shares or company equity. </a:t>
            </a:r>
            <a:endParaRPr lang="en-US" dirty="0" smtClean="0"/>
          </a:p>
          <a:p>
            <a:pPr algn="just" fontAlgn="base"/>
            <a:r>
              <a:rPr lang="en-US" dirty="0" smtClean="0"/>
              <a:t>This </a:t>
            </a:r>
            <a:r>
              <a:rPr lang="en-US" dirty="0"/>
              <a:t>means you and your business partner will have to give up some of your shares to any investor interested in giving you money for your business. </a:t>
            </a:r>
            <a:endParaRPr lang="en-US" dirty="0" smtClean="0"/>
          </a:p>
          <a:p>
            <a:pPr algn="just" fontAlgn="base"/>
            <a:r>
              <a:rPr lang="en-US" dirty="0" smtClean="0"/>
              <a:t>Once </a:t>
            </a:r>
            <a:r>
              <a:rPr lang="en-US" dirty="0"/>
              <a:t>again, gains and losses will be shared proportionately between you, your partner and the investors</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00FF"/>
                </a:solidFill>
              </a:rPr>
              <a:t>Gain and loss in equity</a:t>
            </a:r>
            <a:endParaRPr lang="en-US" dirty="0">
              <a:solidFill>
                <a:srgbClr val="0000FF"/>
              </a:solidFill>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fontAlgn="base"/>
            <a:r>
              <a:rPr lang="en-US" dirty="0" smtClean="0"/>
              <a:t>Gains </a:t>
            </a:r>
            <a:r>
              <a:rPr lang="en-US" dirty="0"/>
              <a:t>on equities can earned in two ways:</a:t>
            </a:r>
          </a:p>
          <a:p>
            <a:pPr marL="514350" indent="-514350" fontAlgn="base">
              <a:buNone/>
            </a:pPr>
            <a:r>
              <a:rPr lang="en-US" dirty="0" smtClean="0"/>
              <a:t>1.   Capital </a:t>
            </a:r>
            <a:r>
              <a:rPr lang="en-US" dirty="0"/>
              <a:t>appreciation</a:t>
            </a:r>
            <a:r>
              <a:rPr lang="en-US" dirty="0" smtClean="0"/>
              <a:t>:</a:t>
            </a:r>
          </a:p>
          <a:p>
            <a:pPr marL="514350" indent="-514350" fontAlgn="base">
              <a:buNone/>
            </a:pPr>
            <a:r>
              <a:rPr lang="en-US" dirty="0"/>
              <a:t> </a:t>
            </a:r>
            <a:r>
              <a:rPr lang="en-US" dirty="0" smtClean="0"/>
              <a:t>      </a:t>
            </a:r>
            <a:r>
              <a:rPr lang="en-US" dirty="0"/>
              <a:t>Rise in the financial value of equity stocks</a:t>
            </a:r>
          </a:p>
          <a:p>
            <a:pPr algn="just" fontAlgn="base"/>
            <a:r>
              <a:rPr lang="en-US" dirty="0" smtClean="0"/>
              <a:t>Smt. X    bought </a:t>
            </a:r>
            <a:r>
              <a:rPr lang="en-US" dirty="0"/>
              <a:t>100 equity shares of Fable Motors in 2010. She paid Rs. 50 per share at the time of buying. The current price of the stock is Rs. 500 per share. This is capital appreciation - the stock price increased from Rs. 50 to Rs. 500.</a:t>
            </a:r>
          </a:p>
          <a:p>
            <a:pPr algn="just" fontAlgn="base">
              <a:buNone/>
            </a:pPr>
            <a:r>
              <a:rPr lang="en-US" dirty="0" smtClean="0"/>
              <a:t>2. Dividend: Business gains distributed by the business to equity holders</a:t>
            </a:r>
          </a:p>
          <a:p>
            <a:pPr algn="just" fontAlgn="base"/>
            <a:r>
              <a:rPr lang="en-US" dirty="0" smtClean="0"/>
              <a:t>Every </a:t>
            </a:r>
            <a:r>
              <a:rPr lang="en-US" dirty="0"/>
              <a:t>year, the firm also declared a dividend at 10% of the face value of the share which is the value of each share mentioned in the financial books and share certificates of the company. The current face value is Rs. 10.</a:t>
            </a:r>
          </a:p>
          <a:p>
            <a:pPr algn="just" fontAlgn="base"/>
            <a:r>
              <a:rPr lang="en-US" dirty="0"/>
              <a:t>Thus, </a:t>
            </a:r>
            <a:r>
              <a:rPr lang="en-US" dirty="0" smtClean="0"/>
              <a:t>Smt. X  would </a:t>
            </a:r>
            <a:r>
              <a:rPr lang="en-US" dirty="0"/>
              <a:t>receive Rs. 500 (</a:t>
            </a:r>
            <a:r>
              <a:rPr lang="en-US" dirty="0" smtClean="0"/>
              <a:t>500 x 10 x 10</a:t>
            </a:r>
            <a:r>
              <a:rPr lang="en-US" dirty="0"/>
              <a:t>%) every year from the firm as a dividend. This will be called her dividend income</a:t>
            </a:r>
            <a:r>
              <a:rPr lang="en-US" dirty="0" smtClean="0"/>
              <a:t>.</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1035</Words>
  <Application>Microsoft Office PowerPoint</Application>
  <PresentationFormat>On-screen Show (4:3)</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Investing in Stock Market-OEC</vt:lpstr>
      <vt:lpstr>  Different Investment Avenues – Equity Investments Y </vt:lpstr>
      <vt:lpstr> ವಿವಿಧ ಹೂಡಿಕೆ ಮಾರ್ಗಗಳು –  ಇಕ್ವಿಟಿ ಹೂಡಿಕೆಗಳು </vt:lpstr>
      <vt:lpstr> ಈಕ್ವಿಟಿ ಹೂಡಿಕೆ ಎಂದರೇನು? </vt:lpstr>
      <vt:lpstr>ಈಕ್ವಿಟಿಯಲ್ಲಿ ಲಾಭ ಮತ್ತು ನಷ್ಟ</vt:lpstr>
      <vt:lpstr>Slide 6</vt:lpstr>
      <vt:lpstr>Example -</vt:lpstr>
      <vt:lpstr>What is equity investments?</vt:lpstr>
      <vt:lpstr>Gain and loss in equity</vt:lpstr>
      <vt:lpstr> Different Investments Avenues – Real Estate ಹೂಡಿಕೆ ಮಾರ್ಗವಾಗಿ ರಿಯಲ್ ಎಸ್ಟೇಟ್  </vt:lpstr>
      <vt:lpstr>Real Estate</vt:lpstr>
      <vt:lpstr>ರಿಯಲ್ ಎಸ್ಟೇಟ್</vt:lpstr>
      <vt:lpstr>Slide 13</vt:lpstr>
      <vt:lpstr>Gold as an investment avenue</vt:lpstr>
      <vt:lpstr>ಹೂಡಿಕೆ ಮಾರ್ಗವಾಗಿ ಚಿನ್ನ</vt:lpstr>
      <vt:lpstr> Stock Market Analysis </vt:lpstr>
      <vt:lpstr>Contd.------</vt:lpstr>
      <vt:lpstr> Industry Analysis </vt:lpstr>
      <vt:lpstr>Industry Analysis</vt:lpstr>
      <vt:lpstr>ಉದ್ಯಮ ವಿಶ್ಲೇಷಣೆ</vt:lpstr>
      <vt:lpstr>SWOT Analysis</vt:lpstr>
      <vt:lpstr>  WHAT IS TECHNICAL ANALYSIS?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Investment Avenues – Equity Investments</dc:title>
  <dc:creator>Dell-PC</dc:creator>
  <cp:lastModifiedBy>ACER</cp:lastModifiedBy>
  <cp:revision>50</cp:revision>
  <dcterms:created xsi:type="dcterms:W3CDTF">2022-08-02T03:49:47Z</dcterms:created>
  <dcterms:modified xsi:type="dcterms:W3CDTF">2022-10-04T10:47:16Z</dcterms:modified>
</cp:coreProperties>
</file>